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7" r:id="rId5"/>
    <p:sldId id="294" r:id="rId6"/>
    <p:sldId id="291" r:id="rId7"/>
    <p:sldId id="298" r:id="rId8"/>
    <p:sldId id="292" r:id="rId9"/>
    <p:sldId id="300" r:id="rId10"/>
    <p:sldId id="299" r:id="rId11"/>
    <p:sldId id="297" r:id="rId12"/>
    <p:sldId id="295" r:id="rId13"/>
    <p:sldId id="29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2"/>
    <a:srgbClr val="154C95"/>
    <a:srgbClr val="7EC8E4"/>
    <a:srgbClr val="BCE2EE"/>
    <a:srgbClr val="702285"/>
    <a:srgbClr val="71273D"/>
    <a:srgbClr val="66BC04"/>
    <a:srgbClr val="FF7900"/>
    <a:srgbClr val="00396A"/>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61120-D078-4412-B6BD-2FC8F22B1741}" v="4" dt="2020-06-22T09:42:38.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1" d="100"/>
          <a:sy n="101" d="100"/>
        </p:scale>
        <p:origin x="510" y="48"/>
      </p:cViewPr>
      <p:guideLst>
        <p:guide orient="horz" pos="336"/>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54F259-2A98-0846-8AAE-3B1F25109057}" type="datetimeFigureOut">
              <a:t>6/22/2020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62C464-2C4B-8C4D-8F16-B72AB6FDD51B}" type="slidenum">
              <a:t>‹#›</a:t>
            </a:fld>
            <a:endParaRPr lang="en-US"/>
          </a:p>
        </p:txBody>
      </p:sp>
    </p:spTree>
    <p:extLst>
      <p:ext uri="{BB962C8B-B14F-4D97-AF65-F5344CB8AC3E}">
        <p14:creationId xmlns:p14="http://schemas.microsoft.com/office/powerpoint/2010/main" val="227370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D5DA9-F6D6-5843-9EB0-D9441C280527}" type="datetimeFigureOut">
              <a:t>6/22/2020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801CD-FE76-8045-AC4D-708E49E4621C}" type="slidenum">
              <a:t>‹#›</a:t>
            </a:fld>
            <a:endParaRPr lang="en-US"/>
          </a:p>
        </p:txBody>
      </p:sp>
    </p:spTree>
    <p:extLst>
      <p:ext uri="{BB962C8B-B14F-4D97-AF65-F5344CB8AC3E}">
        <p14:creationId xmlns:p14="http://schemas.microsoft.com/office/powerpoint/2010/main" val="2900062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make these </a:t>
            </a:r>
            <a:r>
              <a:rPr lang="en-GB"/>
              <a:t>questions. The </a:t>
            </a:r>
            <a:r>
              <a:rPr lang="en-GB" dirty="0"/>
              <a:t>menopause is a natural part of ageing that usually occurs between 45 and 55 years of age as a woman’s </a:t>
            </a:r>
            <a:r>
              <a:rPr lang="en-GB" dirty="0" err="1"/>
              <a:t>estrogen</a:t>
            </a:r>
            <a:r>
              <a:rPr lang="en-GB" dirty="0"/>
              <a:t> levels decline. </a:t>
            </a:r>
          </a:p>
          <a:p>
            <a:r>
              <a:rPr lang="en-GB" dirty="0"/>
              <a:t>Studies have shown that menopause symptoms can have a significant impact on attendance and performance in the workplace.  </a:t>
            </a:r>
            <a:br>
              <a:rPr lang="en-GB" dirty="0"/>
            </a:br>
            <a:br>
              <a:rPr lang="en-GB" dirty="0"/>
            </a:br>
            <a:r>
              <a:rPr lang="en-GB" dirty="0"/>
              <a:t>With our population now living longer, working longer, and with so many women working in the NHS, it's vital that staff are supported to stay well and thrive in the workplace.</a:t>
            </a:r>
            <a:br>
              <a:rPr lang="en-GB" dirty="0"/>
            </a:br>
            <a:br>
              <a:rPr lang="en-GB" dirty="0"/>
            </a:br>
            <a:r>
              <a:rPr lang="en-GB" dirty="0"/>
              <a:t>Menopause is not just a female issue, it's an organisational issue.  All managers need to know about it and how they can support their staff.  Awareness on this topic is fundamental and reducing the stigma attached to it is vital so that more people will talk openly about it. </a:t>
            </a:r>
          </a:p>
        </p:txBody>
      </p:sp>
      <p:sp>
        <p:nvSpPr>
          <p:cNvPr id="4" name="Slide Number Placeholder 3"/>
          <p:cNvSpPr>
            <a:spLocks noGrp="1"/>
          </p:cNvSpPr>
          <p:nvPr>
            <p:ph type="sldNum" sz="quarter" idx="5"/>
          </p:nvPr>
        </p:nvSpPr>
        <p:spPr/>
        <p:txBody>
          <a:bodyPr/>
          <a:lstStyle/>
          <a:p>
            <a:fld id="{5E3801CD-FE76-8045-AC4D-708E49E4621C}" type="slidenum">
              <a:rPr lang="en-GB" smtClean="0"/>
              <a:t>2</a:t>
            </a:fld>
            <a:endParaRPr lang="en-GB"/>
          </a:p>
        </p:txBody>
      </p:sp>
    </p:spTree>
    <p:extLst>
      <p:ext uri="{BB962C8B-B14F-4D97-AF65-F5344CB8AC3E}">
        <p14:creationId xmlns:p14="http://schemas.microsoft.com/office/powerpoint/2010/main" val="407983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Body mapping can help us to understand the menopause but also stress and other mental health issues in the workplace. You can also do this exercise with members it can be a real eye-opener as they realise that they are not alone.</a:t>
            </a:r>
          </a:p>
          <a:p>
            <a:endParaRPr lang="en-GB" dirty="0"/>
          </a:p>
          <a:p>
            <a:r>
              <a:rPr lang="en-GB" dirty="0"/>
              <a:t>Reps could start by mapping out the problems workers are having in the workplace related to the menopause using the technique of body mapping. It can be used to raise awareness about illness and injury which may be work-related or can affect an individual’s ability to work. Workers can use a diagram to indicate health problems (with coloured pens or stickers) and think about causes and solutions in the workplace. This information can then be used by reps to look at the causes of workplace hazards using hazards mapping. This is a good way of involving members. </a:t>
            </a:r>
          </a:p>
          <a:p>
            <a:endParaRPr lang="en-GB" dirty="0"/>
          </a:p>
          <a:p>
            <a:r>
              <a:rPr lang="en-GB" dirty="0"/>
              <a:t>What is body mapping?</a:t>
            </a:r>
          </a:p>
          <a:p>
            <a:r>
              <a:rPr lang="en-GB" dirty="0"/>
              <a:t>Many health and safety activists use body and workplace maps to see how workers are injured or experience ill health in the workplace. Maps can show the different experiences of workers by age, seniority, role or gender. Body maps can show the patterns of symptoms and the long-term effects of hazards: workplace maps give an overview that individuals do not have. You can use the two types of maps together to see the workplace in a new light. The first step in a health or safety campaign is to find common problems – then the detective work to find the hazards behind the symptoms begins.</a:t>
            </a:r>
          </a:p>
          <a:p>
            <a:endParaRPr lang="en-GB" dirty="0"/>
          </a:p>
          <a:p>
            <a:r>
              <a:rPr lang="en-GB" dirty="0"/>
              <a:t>Decide what your questions are. Are you looking for aches and pains? All the symptoms workers have now? Long-term effects, such as cancer, chronic pain or stress? Do you want to see the effects by gender, age, job or </a:t>
            </a:r>
            <a:r>
              <a:rPr lang="en-GB" dirty="0" err="1"/>
              <a:t>seniorit</a:t>
            </a:r>
            <a:endParaRPr lang="en-GB" dirty="0"/>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3</a:t>
            </a:fld>
            <a:endParaRPr lang="en-GB"/>
          </a:p>
        </p:txBody>
      </p:sp>
    </p:spTree>
    <p:extLst>
      <p:ext uri="{BB962C8B-B14F-4D97-AF65-F5344CB8AC3E}">
        <p14:creationId xmlns:p14="http://schemas.microsoft.com/office/powerpoint/2010/main" val="409575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Resource 1 handout</a:t>
            </a:r>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5</a:t>
            </a:fld>
            <a:endParaRPr lang="en-GB"/>
          </a:p>
        </p:txBody>
      </p:sp>
    </p:spTree>
    <p:extLst>
      <p:ext uri="{BB962C8B-B14F-4D97-AF65-F5344CB8AC3E}">
        <p14:creationId xmlns:p14="http://schemas.microsoft.com/office/powerpoint/2010/main" val="318334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into groups </a:t>
            </a:r>
          </a:p>
          <a:p>
            <a:endParaRPr lang="en-GB" dirty="0"/>
          </a:p>
          <a:p>
            <a:r>
              <a:rPr lang="en-GB" dirty="0"/>
              <a:t>Discuss – What you can do in your workplace to support colleagues</a:t>
            </a:r>
          </a:p>
          <a:p>
            <a:r>
              <a:rPr lang="en-GB" dirty="0"/>
              <a:t>- How management can support staff who are going through the menopause.</a:t>
            </a:r>
          </a:p>
        </p:txBody>
      </p:sp>
      <p:sp>
        <p:nvSpPr>
          <p:cNvPr id="4" name="Slide Number Placeholder 3"/>
          <p:cNvSpPr>
            <a:spLocks noGrp="1"/>
          </p:cNvSpPr>
          <p:nvPr>
            <p:ph type="sldNum" sz="quarter" idx="5"/>
          </p:nvPr>
        </p:nvSpPr>
        <p:spPr/>
        <p:txBody>
          <a:bodyPr/>
          <a:lstStyle/>
          <a:p>
            <a:fld id="{5E3801CD-FE76-8045-AC4D-708E49E4621C}" type="slidenum">
              <a:rPr lang="en-GB" smtClean="0"/>
              <a:t>8</a:t>
            </a:fld>
            <a:endParaRPr lang="en-GB"/>
          </a:p>
        </p:txBody>
      </p:sp>
    </p:spTree>
    <p:extLst>
      <p:ext uri="{BB962C8B-B14F-4D97-AF65-F5344CB8AC3E}">
        <p14:creationId xmlns:p14="http://schemas.microsoft.com/office/powerpoint/2010/main" val="1718297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aternity_Support Worker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baseline="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75279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Workplace_Representative_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92629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tudent_Section Header">
    <p:spTree>
      <p:nvGrpSpPr>
        <p:cNvPr id="1" name=""/>
        <p:cNvGrpSpPr/>
        <p:nvPr/>
      </p:nvGrpSpPr>
      <p:grpSpPr>
        <a:xfrm>
          <a:off x="0" y="0"/>
          <a:ext cx="0" cy="0"/>
          <a:chOff x="0" y="0"/>
          <a:chExt cx="0" cy="0"/>
        </a:xfrm>
      </p:grpSpPr>
      <p:pic>
        <p:nvPicPr>
          <p:cNvPr id="3" name="Picture 2"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18411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i-lear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rmAutofit/>
          </a:bodyPr>
          <a:lstStyle>
            <a:lvl1pPr>
              <a:defRPr sz="170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www.rcm.org.uk/i-learn</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70817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193575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CM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sz="2500">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403020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CM Section Header">
    <p:spTree>
      <p:nvGrpSpPr>
        <p:cNvPr id="1" name=""/>
        <p:cNvGrpSpPr/>
        <p:nvPr/>
      </p:nvGrpSpPr>
      <p:grpSpPr>
        <a:xfrm>
          <a:off x="0" y="0"/>
          <a:ext cx="0" cy="0"/>
          <a:chOff x="0" y="0"/>
          <a:chExt cx="0" cy="0"/>
        </a:xfrm>
      </p:grpSpPr>
      <p:pic>
        <p:nvPicPr>
          <p:cNvPr id="2" name="Picture 1"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69456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RCM 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rgbClr val="FFFFFF"/>
                </a:solidFill>
              </a:defRPr>
            </a:lvl1pPr>
          </a:lstStyle>
          <a:p>
            <a:pPr marL="0" indent="0">
              <a:buNone/>
            </a:pPr>
            <a:endParaRPr lang="en-GB" dirty="0"/>
          </a:p>
        </p:txBody>
      </p:sp>
    </p:spTree>
    <p:extLst>
      <p:ext uri="{BB962C8B-B14F-4D97-AF65-F5344CB8AC3E}">
        <p14:creationId xmlns:p14="http://schemas.microsoft.com/office/powerpoint/2010/main" val="213435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RCM 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379388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9F8FB99-3593-6146-BB53-4F0C5F6C564A}"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
        <p:nvSpPr>
          <p:cNvPr id="12" name="Rectangle 11"/>
          <p:cNvSpPr/>
          <p:nvPr userDrawn="1"/>
        </p:nvSpPr>
        <p:spPr>
          <a:xfrm>
            <a:off x="1" y="0"/>
            <a:ext cx="8686799" cy="879128"/>
          </a:xfrm>
          <a:prstGeom prst="rect">
            <a:avLst/>
          </a:prstGeom>
          <a:solidFill>
            <a:srgbClr val="15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648700" y="0"/>
            <a:ext cx="495300" cy="879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457200" y="6525344"/>
            <a:ext cx="8229600" cy="13569"/>
          </a:xfrm>
          <a:prstGeom prst="line">
            <a:avLst/>
          </a:prstGeom>
          <a:ln w="9525" cap="flat" cmpd="sng" algn="ctr">
            <a:solidFill>
              <a:srgbClr val="00AE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mn-lt"/>
                <a:cs typeface="Calibri"/>
              </a:rPr>
              <a:t>The Royal College of Midwives </a:t>
            </a:r>
            <a:r>
              <a:rPr lang="en-US" sz="1000" baseline="30000" dirty="0">
                <a:solidFill>
                  <a:srgbClr val="004382"/>
                </a:solidFill>
                <a:latin typeface="+mn-lt"/>
                <a:cs typeface="Calibri"/>
              </a:rPr>
              <a:t>| </a:t>
            </a:r>
            <a:r>
              <a:rPr lang="en-US" sz="1000" baseline="30000" dirty="0" err="1">
                <a:solidFill>
                  <a:srgbClr val="004382"/>
                </a:solidFill>
                <a:latin typeface="+mn-lt"/>
                <a:cs typeface="Calibri"/>
              </a:rPr>
              <a:t>www.rcm.org.uk</a:t>
            </a:r>
            <a:endParaRPr lang="en-US" sz="1000" baseline="30000" dirty="0">
              <a:solidFill>
                <a:srgbClr val="004382"/>
              </a:solidFill>
              <a:latin typeface="+mn-lt"/>
              <a:cs typeface="Calibri"/>
            </a:endParaRPr>
          </a:p>
        </p:txBody>
      </p:sp>
      <p:sp>
        <p:nvSpPr>
          <p:cNvPr id="11" name="Slide Number Placeholder 5"/>
          <p:cNvSpPr txBox="1">
            <a:spLocks/>
          </p:cNvSpPr>
          <p:nvPr userDrawn="1"/>
        </p:nvSpPr>
        <p:spPr>
          <a:xfrm>
            <a:off x="8686801"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3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E9B5D-B6CC-1C49-856E-542B1D186D42}" type="slidenum">
              <a:rPr lang="en-US" sz="1700" smtClean="0">
                <a:solidFill>
                  <a:schemeClr val="bg1"/>
                </a:solidFill>
              </a:rPr>
              <a:pPr/>
              <a:t>‹#›</a:t>
            </a:fld>
            <a:endParaRPr lang="en-US" sz="1700">
              <a:solidFill>
                <a:schemeClr val="bg1"/>
              </a:solidFill>
            </a:endParaRPr>
          </a:p>
        </p:txBody>
      </p:sp>
      <p:sp>
        <p:nvSpPr>
          <p:cNvPr id="2" name="Title 1"/>
          <p:cNvSpPr>
            <a:spLocks noGrp="1"/>
          </p:cNvSpPr>
          <p:nvPr>
            <p:ph type="title"/>
          </p:nvPr>
        </p:nvSpPr>
        <p:spPr>
          <a:xfrm>
            <a:off x="457200" y="0"/>
            <a:ext cx="8229600" cy="879128"/>
          </a:xfrm>
        </p:spPr>
        <p:txBody>
          <a:bodyPr>
            <a:normAutofit/>
          </a:bodyPr>
          <a:lstStyle>
            <a:lvl1pPr algn="l">
              <a:defRPr sz="2800">
                <a:solidFill>
                  <a:schemeClr val="bg1"/>
                </a:solidFill>
              </a:defRPr>
            </a:lvl1pPr>
          </a:lstStyle>
          <a:p>
            <a:r>
              <a:rPr lang="en-GB"/>
              <a:t>Click to edit Master 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16"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8FB99-3593-6146-BB53-4F0C5F6C564A}" type="datetimeFigureOut">
              <a:rPr lang="en-US" smtClean="0"/>
              <a:pPr/>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Maternity Support Worker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700" b="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66BC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66BC04"/>
                </a:solidFill>
                <a:latin typeface="Calibri"/>
                <a:cs typeface="Calibri"/>
              </a:rPr>
              <a:t>| </a:t>
            </a:r>
            <a:r>
              <a:rPr lang="en-US" sz="1000" baseline="30000" dirty="0" err="1">
                <a:solidFill>
                  <a:srgbClr val="66BC04"/>
                </a:solidFill>
                <a:latin typeface="Calibri"/>
                <a:cs typeface="Calibri"/>
              </a:rPr>
              <a:t>www.rcm.org.uk</a:t>
            </a:r>
            <a:endParaRPr lang="en-US" sz="1000" baseline="30000" dirty="0">
              <a:solidFill>
                <a:srgbClr val="66BC04"/>
              </a:solidFill>
              <a:latin typeface="Calibri"/>
              <a:cs typeface="Calibri"/>
            </a:endParaRPr>
          </a:p>
        </p:txBody>
      </p:sp>
      <p:sp>
        <p:nvSpPr>
          <p:cNvPr id="21" name="Rectangle 20"/>
          <p:cNvSpPr/>
          <p:nvPr userDrawn="1"/>
        </p:nvSpPr>
        <p:spPr>
          <a:xfrm>
            <a:off x="8648700" y="0"/>
            <a:ext cx="495300" cy="879128"/>
          </a:xfrm>
          <a:prstGeom prst="rect">
            <a:avLst/>
          </a:prstGeom>
          <a:solidFill>
            <a:srgbClr val="AECE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 y="0"/>
            <a:ext cx="8686799" cy="879128"/>
          </a:xfrm>
          <a:prstGeom prst="rect">
            <a:avLst/>
          </a:prstGeom>
          <a:solidFill>
            <a:srgbClr val="66BC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4176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
        <p:nvSpPr>
          <p:cNvPr id="24"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74522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Workplace Representative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AA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12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1273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1273D"/>
                </a:solidFill>
                <a:latin typeface="Calibri"/>
                <a:cs typeface="Calibri"/>
              </a:rPr>
              <a:t>| </a:t>
            </a:r>
            <a:r>
              <a:rPr lang="en-US" sz="1000" baseline="30000" dirty="0" err="1">
                <a:solidFill>
                  <a:srgbClr val="71273D"/>
                </a:solidFill>
                <a:latin typeface="Calibri"/>
                <a:cs typeface="Calibri"/>
              </a:rPr>
              <a:t>www.rcm.org.uk</a:t>
            </a:r>
            <a:endParaRPr lang="en-US" sz="1000" baseline="30000" dirty="0">
              <a:solidFill>
                <a:srgbClr val="71273D"/>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202980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Student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96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022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0228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02285"/>
                </a:solidFill>
                <a:latin typeface="Calibri"/>
                <a:cs typeface="Calibri"/>
              </a:rPr>
              <a:t>| </a:t>
            </a:r>
            <a:r>
              <a:rPr lang="en-US" sz="1000" baseline="30000" dirty="0" err="1">
                <a:solidFill>
                  <a:srgbClr val="702285"/>
                </a:solidFill>
                <a:latin typeface="Calibri"/>
                <a:cs typeface="Calibri"/>
              </a:rPr>
              <a:t>www.rcm.org.uk</a:t>
            </a:r>
            <a:endParaRPr lang="en-US" sz="1000" baseline="30000" dirty="0">
              <a:solidFill>
                <a:srgbClr val="702285"/>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4766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Educatio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45803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extLst>
      <p:ext uri="{BB962C8B-B14F-4D97-AF65-F5344CB8AC3E}">
        <p14:creationId xmlns:p14="http://schemas.microsoft.com/office/powerpoint/2010/main" val="48926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cation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132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8FB99-3593-6146-BB53-4F0C5F6C564A}" type="datetimeFigureOut">
              <a:rPr lang="en-US" smtClean="0"/>
              <a:pPr/>
              <a:t>6/22/2020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8C676-D4AE-CA4A-B429-CAB3D1CACA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1" r:id="rId4"/>
    <p:sldLayoutId id="2147483672" r:id="rId5"/>
    <p:sldLayoutId id="2147483666" r:id="rId6"/>
    <p:sldLayoutId id="2147483676" r:id="rId7"/>
    <p:sldLayoutId id="2147483651" r:id="rId8"/>
    <p:sldLayoutId id="2147483660" r:id="rId9"/>
    <p:sldLayoutId id="2147483661" r:id="rId10"/>
    <p:sldLayoutId id="2147483662" r:id="rId11"/>
    <p:sldLayoutId id="2147483663" r:id="rId12"/>
    <p:sldLayoutId id="2147483675" r:id="rId13"/>
    <p:sldLayoutId id="2147483677" r:id="rId14"/>
    <p:sldLayoutId id="2147483678" r:id="rId15"/>
    <p:sldLayoutId id="2147483679" r:id="rId16"/>
    <p:sldLayoutId id="2147483680" r:id="rId17"/>
    <p:sldLayoutId id="214748368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b="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hsengland.sharepoint.com/sites/thehub/SitePages/Menopause-Network.aspx?web=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cas.org.uk/index.aspx?articleid=6752" TargetMode="External"/><Relationship Id="rId2" Type="http://schemas.openxmlformats.org/officeDocument/2006/relationships/hyperlink" Target="https://www.nhsemployers.org/your-workforce/retain-and-improve/staff-experience/health-and-wellbeing/protecting-staff-and-preventing-ill-health/taking-a-targeted-approach/menopause-in-the-workplace" TargetMode="External"/><Relationship Id="rId1" Type="http://schemas.openxmlformats.org/officeDocument/2006/relationships/slideLayout" Target="../slideLayouts/slideLayout2.xml"/><Relationship Id="rId4" Type="http://schemas.openxmlformats.org/officeDocument/2006/relationships/hyperlink" Target="https://henpicked.net/menopau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Working with the menopause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0876"/>
            <a:ext cx="8229600" cy="1143000"/>
          </a:xfrm>
        </p:spPr>
        <p:txBody>
          <a:bodyPr>
            <a:normAutofit/>
          </a:bodyPr>
          <a:lstStyle/>
          <a:p>
            <a:r>
              <a:rPr lang="en-GB" sz="2500" dirty="0"/>
              <a:t>For further information</a:t>
            </a:r>
          </a:p>
        </p:txBody>
      </p:sp>
      <p:sp>
        <p:nvSpPr>
          <p:cNvPr id="2" name="Content Placeholder 1"/>
          <p:cNvSpPr>
            <a:spLocks noGrp="1"/>
          </p:cNvSpPr>
          <p:nvPr>
            <p:ph idx="4294967295"/>
          </p:nvPr>
        </p:nvSpPr>
        <p:spPr>
          <a:xfrm>
            <a:off x="457200" y="1841172"/>
            <a:ext cx="8229600" cy="3289628"/>
          </a:xfrm>
        </p:spPr>
        <p:txBody>
          <a:bodyPr/>
          <a:lstStyle/>
          <a:p>
            <a:pPr marL="0" indent="0" algn="ctr">
              <a:buNone/>
            </a:pPr>
            <a:r>
              <a:rPr lang="en-GB" sz="1800" dirty="0">
                <a:solidFill>
                  <a:schemeClr val="bg1"/>
                </a:solidFill>
              </a:rPr>
              <a:t>Website: www.rcm.org.uk</a:t>
            </a:r>
          </a:p>
          <a:p>
            <a:pPr algn="ctr"/>
            <a:r>
              <a:rPr lang="en-GB" sz="1800" dirty="0">
                <a:solidFill>
                  <a:schemeClr val="bg1"/>
                </a:solidFill>
              </a:rPr>
              <a:t>Telephone: 0300 303 0444</a:t>
            </a:r>
          </a:p>
          <a:p>
            <a:pPr algn="ctr"/>
            <a:r>
              <a:rPr lang="en-GB" sz="1800" dirty="0">
                <a:solidFill>
                  <a:schemeClr val="bg1"/>
                </a:solidFill>
              </a:rPr>
              <a:t>Email: info@rcm.org.uk</a:t>
            </a:r>
          </a:p>
          <a:p>
            <a:pPr marL="0" indent="0" algn="ctr">
              <a:buNone/>
            </a:pPr>
            <a:endParaRPr lang="en-GB" sz="1800" dirty="0">
              <a:solidFill>
                <a:schemeClr val="bg1"/>
              </a:solidFill>
            </a:endParaRPr>
          </a:p>
          <a:p>
            <a:pPr marL="0" indent="0" algn="ctr">
              <a:buNone/>
            </a:pPr>
            <a:r>
              <a:rPr lang="en-GB" sz="1800" dirty="0">
                <a:solidFill>
                  <a:schemeClr val="bg1"/>
                </a:solidFill>
              </a:rPr>
              <a:t>      www.facebook.com/midwivesRCM</a:t>
            </a:r>
          </a:p>
          <a:p>
            <a:pPr marL="0" indent="0" algn="ctr">
              <a:buNone/>
            </a:pPr>
            <a:endParaRPr lang="en-GB" sz="1800" dirty="0">
              <a:solidFill>
                <a:schemeClr val="bg1"/>
              </a:solidFill>
            </a:endParaRPr>
          </a:p>
          <a:p>
            <a:pPr marL="0" indent="0" algn="ctr">
              <a:buNone/>
            </a:pPr>
            <a:r>
              <a:rPr lang="en-GB" sz="1800" dirty="0">
                <a:solidFill>
                  <a:schemeClr val="bg1"/>
                </a:solidFill>
              </a:rPr>
              <a:t>          @MidwivesRCM</a:t>
            </a:r>
          </a:p>
          <a:p>
            <a:pPr marL="0" indent="0">
              <a:buNone/>
            </a:pPr>
            <a:endParaRPr lang="en-GB" dirty="0"/>
          </a:p>
          <a:p>
            <a:pPr marL="0" indent="0">
              <a:buNone/>
            </a:pPr>
            <a:endParaRPr lang="en-GB" dirty="0"/>
          </a:p>
          <a:p>
            <a:pPr marL="0" indent="0">
              <a:buNone/>
            </a:pPr>
            <a:endParaRPr lang="en-GB" dirty="0"/>
          </a:p>
        </p:txBody>
      </p:sp>
      <p:pic>
        <p:nvPicPr>
          <p:cNvPr id="4" name="Picture 3" descr="Facebook F Cy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951" y="3086426"/>
            <a:ext cx="389517" cy="353458"/>
          </a:xfrm>
          <a:prstGeom prst="rect">
            <a:avLst/>
          </a:prstGeom>
        </p:spPr>
      </p:pic>
      <p:pic>
        <p:nvPicPr>
          <p:cNvPr id="6" name="Picture 5" descr="Twitter bird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050" y="3784925"/>
            <a:ext cx="410031" cy="372966"/>
          </a:xfrm>
          <a:prstGeom prst="rect">
            <a:avLst/>
          </a:prstGeom>
        </p:spPr>
      </p:pic>
    </p:spTree>
    <p:extLst>
      <p:ext uri="{BB962C8B-B14F-4D97-AF65-F5344CB8AC3E}">
        <p14:creationId xmlns:p14="http://schemas.microsoft.com/office/powerpoint/2010/main" val="333994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B815-CB43-4DDA-95B4-3BAC19089B65}"/>
              </a:ext>
            </a:extLst>
          </p:cNvPr>
          <p:cNvSpPr>
            <a:spLocks noGrp="1"/>
          </p:cNvSpPr>
          <p:nvPr>
            <p:ph type="title"/>
          </p:nvPr>
        </p:nvSpPr>
        <p:spPr/>
        <p:txBody>
          <a:bodyPr/>
          <a:lstStyle/>
          <a:p>
            <a:r>
              <a:rPr lang="en-GB" dirty="0"/>
              <a:t>The M word</a:t>
            </a:r>
          </a:p>
        </p:txBody>
      </p:sp>
      <p:sp>
        <p:nvSpPr>
          <p:cNvPr id="3" name="Content Placeholder 2">
            <a:extLst>
              <a:ext uri="{FF2B5EF4-FFF2-40B4-BE49-F238E27FC236}">
                <a16:creationId xmlns:a16="http://schemas.microsoft.com/office/drawing/2014/main" id="{176FD4BF-75ED-4DA4-B2C0-951762FC2383}"/>
              </a:ext>
            </a:extLst>
          </p:cNvPr>
          <p:cNvSpPr>
            <a:spLocks noGrp="1"/>
          </p:cNvSpPr>
          <p:nvPr>
            <p:ph idx="1"/>
          </p:nvPr>
        </p:nvSpPr>
        <p:spPr>
          <a:xfrm>
            <a:off x="457200" y="1260000"/>
            <a:ext cx="8229600" cy="4531200"/>
          </a:xfrm>
        </p:spPr>
        <p:txBody>
          <a:bodyPr>
            <a:normAutofit/>
          </a:bodyPr>
          <a:lstStyle/>
          <a:p>
            <a:endParaRPr lang="en-GB" dirty="0"/>
          </a:p>
          <a:p>
            <a:endParaRPr lang="en-GB" dirty="0"/>
          </a:p>
          <a:p>
            <a:endParaRPr lang="en-GB" dirty="0"/>
          </a:p>
        </p:txBody>
      </p:sp>
      <p:sp>
        <p:nvSpPr>
          <p:cNvPr id="5" name="Rectangle 4">
            <a:extLst>
              <a:ext uri="{FF2B5EF4-FFF2-40B4-BE49-F238E27FC236}">
                <a16:creationId xmlns:a16="http://schemas.microsoft.com/office/drawing/2014/main" id="{B9F339FC-C8ED-471D-9482-B482C5D3BC0B}"/>
              </a:ext>
            </a:extLst>
          </p:cNvPr>
          <p:cNvSpPr/>
          <p:nvPr/>
        </p:nvSpPr>
        <p:spPr>
          <a:xfrm>
            <a:off x="4705004" y="3912524"/>
            <a:ext cx="3524596" cy="16126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There are 3.5 million women over 50 in the workplace.</a:t>
            </a:r>
          </a:p>
        </p:txBody>
      </p:sp>
      <p:sp>
        <p:nvSpPr>
          <p:cNvPr id="6" name="Rectangle: Rounded Corners 5">
            <a:extLst>
              <a:ext uri="{FF2B5EF4-FFF2-40B4-BE49-F238E27FC236}">
                <a16:creationId xmlns:a16="http://schemas.microsoft.com/office/drawing/2014/main" id="{51E58D16-08B5-448B-8556-02DC7DB005A5}"/>
              </a:ext>
            </a:extLst>
          </p:cNvPr>
          <p:cNvSpPr/>
          <p:nvPr/>
        </p:nvSpPr>
        <p:spPr>
          <a:xfrm>
            <a:off x="1025235" y="5297978"/>
            <a:ext cx="3347259" cy="9836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There are just under one million women working in the NHS (960,000)</a:t>
            </a:r>
          </a:p>
        </p:txBody>
      </p:sp>
      <p:sp>
        <p:nvSpPr>
          <p:cNvPr id="7" name="Oval 6">
            <a:extLst>
              <a:ext uri="{FF2B5EF4-FFF2-40B4-BE49-F238E27FC236}">
                <a16:creationId xmlns:a16="http://schemas.microsoft.com/office/drawing/2014/main" id="{DDD46A29-BA38-4EA7-ACE7-B872F177D6D1}"/>
              </a:ext>
            </a:extLst>
          </p:cNvPr>
          <p:cNvSpPr/>
          <p:nvPr/>
        </p:nvSpPr>
        <p:spPr>
          <a:xfrm>
            <a:off x="814647" y="2604655"/>
            <a:ext cx="3153295" cy="198396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In the UK, the average age for a woman to go through menopause is 51.</a:t>
            </a:r>
          </a:p>
        </p:txBody>
      </p:sp>
      <p:sp>
        <p:nvSpPr>
          <p:cNvPr id="8" name="Rectangle 7">
            <a:extLst>
              <a:ext uri="{FF2B5EF4-FFF2-40B4-BE49-F238E27FC236}">
                <a16:creationId xmlns:a16="http://schemas.microsoft.com/office/drawing/2014/main" id="{C33C0970-27D1-4373-8BAC-38688DBEE67F}"/>
              </a:ext>
            </a:extLst>
          </p:cNvPr>
          <p:cNvSpPr/>
          <p:nvPr/>
        </p:nvSpPr>
        <p:spPr>
          <a:xfrm>
            <a:off x="5015345" y="1535087"/>
            <a:ext cx="3929150" cy="11956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Around one in a 100 women experience menopause before age 40.</a:t>
            </a:r>
          </a:p>
        </p:txBody>
      </p:sp>
      <p:sp>
        <p:nvSpPr>
          <p:cNvPr id="9" name="Flowchart: Terminator 8">
            <a:extLst>
              <a:ext uri="{FF2B5EF4-FFF2-40B4-BE49-F238E27FC236}">
                <a16:creationId xmlns:a16="http://schemas.microsoft.com/office/drawing/2014/main" id="{488BD80E-5F02-4746-B6E0-AC2C194BCCFE}"/>
              </a:ext>
            </a:extLst>
          </p:cNvPr>
          <p:cNvSpPr/>
          <p:nvPr/>
        </p:nvSpPr>
        <p:spPr>
          <a:xfrm>
            <a:off x="958735" y="1066801"/>
            <a:ext cx="3984567" cy="983672"/>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Three out of four women experience symptoms, one in four could experience serious symptoms.</a:t>
            </a:r>
          </a:p>
        </p:txBody>
      </p:sp>
    </p:spTree>
    <p:extLst>
      <p:ext uri="{BB962C8B-B14F-4D97-AF65-F5344CB8AC3E}">
        <p14:creationId xmlns:p14="http://schemas.microsoft.com/office/powerpoint/2010/main" val="65328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Body mapping</a:t>
            </a:r>
          </a:p>
        </p:txBody>
      </p:sp>
      <p:sp>
        <p:nvSpPr>
          <p:cNvPr id="24" name="Content Placeholder 23"/>
          <p:cNvSpPr>
            <a:spLocks noGrp="1"/>
          </p:cNvSpPr>
          <p:nvPr>
            <p:ph idx="1"/>
          </p:nvPr>
        </p:nvSpPr>
        <p:spPr/>
        <p:txBody>
          <a:bodyPr>
            <a:normAutofit lnSpcReduction="10000"/>
          </a:bodyPr>
          <a:lstStyle/>
          <a:p>
            <a:r>
              <a:rPr lang="en-GB" dirty="0"/>
              <a:t>The Symptoms of the menopause can cause significant and embarrassing problems for the woman, leaving them less confident and at odds with their professional experience.</a:t>
            </a:r>
          </a:p>
          <a:p>
            <a:r>
              <a:rPr lang="en-GB" dirty="0"/>
              <a:t>Body mapping can help us to understand the menopause but also stress and other mental health issues in the workplace. You could even do this exercise with members  - it can be a real eye-opener as they realise that they are not alone. We can use these maps to see how midwives and MSWs experience the  effects of the menopause  in the workplace.  By exploring common symptoms and problems we can start to look at how they can be addressed.</a:t>
            </a:r>
          </a:p>
          <a:p>
            <a:endParaRPr lang="en-GB" b="1" dirty="0"/>
          </a:p>
          <a:p>
            <a:r>
              <a:rPr lang="en-GB" b="1" dirty="0"/>
              <a:t>Activity </a:t>
            </a:r>
          </a:p>
          <a:p>
            <a:r>
              <a:rPr lang="en-GB" dirty="0"/>
              <a:t>Using the post it notes provided mark on the body on your flip chart </a:t>
            </a:r>
          </a:p>
          <a:p>
            <a:r>
              <a:rPr lang="en-GB" dirty="0"/>
              <a:t>paper the symptoms members may experience, use one colour for</a:t>
            </a:r>
          </a:p>
          <a:p>
            <a:r>
              <a:rPr lang="en-GB" dirty="0"/>
              <a:t>aches and pains, another for  where you feel stress, and another for </a:t>
            </a:r>
          </a:p>
          <a:p>
            <a:r>
              <a:rPr lang="en-GB" dirty="0"/>
              <a:t>any other symptoms that may be work-related</a:t>
            </a:r>
            <a:endParaRPr lang="en-US" sz="1800" b="1" dirty="0">
              <a:solidFill>
                <a:prstClr val="black"/>
              </a:solidFill>
            </a:endParaRPr>
          </a:p>
          <a:p>
            <a:endParaRPr lang="en-US" dirty="0"/>
          </a:p>
        </p:txBody>
      </p:sp>
      <p:pic>
        <p:nvPicPr>
          <p:cNvPr id="4" name="Picture 2">
            <a:extLst>
              <a:ext uri="{FF2B5EF4-FFF2-40B4-BE49-F238E27FC236}">
                <a16:creationId xmlns:a16="http://schemas.microsoft.com/office/drawing/2014/main" id="{4F2BF0D8-C42F-4951-904E-9AB225CE4C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49"/>
          <a:stretch/>
        </p:blipFill>
        <p:spPr bwMode="auto">
          <a:xfrm>
            <a:off x="7105650" y="3540288"/>
            <a:ext cx="1581150" cy="288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37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DFEA-3E88-41BF-BE95-592C29E1FAEA}"/>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1F4A79D3-2ECA-483A-836C-0DA3067ED91B}"/>
              </a:ext>
            </a:extLst>
          </p:cNvPr>
          <p:cNvPicPr>
            <a:picLocks noGrp="1" noChangeAspect="1"/>
          </p:cNvPicPr>
          <p:nvPr>
            <p:ph idx="1"/>
          </p:nvPr>
        </p:nvPicPr>
        <p:blipFill>
          <a:blip r:embed="rId2"/>
          <a:stretch>
            <a:fillRect/>
          </a:stretch>
        </p:blipFill>
        <p:spPr>
          <a:xfrm>
            <a:off x="1950720" y="874102"/>
            <a:ext cx="5583276" cy="5643076"/>
          </a:xfrm>
          <a:prstGeom prst="rect">
            <a:avLst/>
          </a:prstGeom>
        </p:spPr>
      </p:pic>
    </p:spTree>
    <p:extLst>
      <p:ext uri="{BB962C8B-B14F-4D97-AF65-F5344CB8AC3E}">
        <p14:creationId xmlns:p14="http://schemas.microsoft.com/office/powerpoint/2010/main" val="70169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6567-DA9C-41BF-B8FB-EE7C194FA433}"/>
              </a:ext>
            </a:extLst>
          </p:cNvPr>
          <p:cNvSpPr>
            <a:spLocks noGrp="1"/>
          </p:cNvSpPr>
          <p:nvPr>
            <p:ph type="title"/>
          </p:nvPr>
        </p:nvSpPr>
        <p:spPr/>
        <p:txBody>
          <a:bodyPr/>
          <a:lstStyle/>
          <a:p>
            <a:r>
              <a:rPr lang="en-GB" dirty="0"/>
              <a:t>The M Word</a:t>
            </a:r>
          </a:p>
        </p:txBody>
      </p:sp>
      <p:sp>
        <p:nvSpPr>
          <p:cNvPr id="3" name="Content Placeholder 2">
            <a:extLst>
              <a:ext uri="{FF2B5EF4-FFF2-40B4-BE49-F238E27FC236}">
                <a16:creationId xmlns:a16="http://schemas.microsoft.com/office/drawing/2014/main" id="{2D8850F2-A281-48F9-BD7E-BC760F0FDB9F}"/>
              </a:ext>
            </a:extLst>
          </p:cNvPr>
          <p:cNvSpPr>
            <a:spLocks noGrp="1"/>
          </p:cNvSpPr>
          <p:nvPr>
            <p:ph idx="1"/>
          </p:nvPr>
        </p:nvSpPr>
        <p:spPr/>
        <p:txBody>
          <a:bodyPr/>
          <a:lstStyle/>
          <a:p>
            <a:endParaRPr lang="en-GB" dirty="0"/>
          </a:p>
          <a:p>
            <a:r>
              <a:rPr lang="en-GB" dirty="0"/>
              <a:t>The following stories have been collected from across the Civil Service, NHS England and NHS Improvement.</a:t>
            </a:r>
          </a:p>
          <a:p>
            <a:r>
              <a:rPr lang="en-GB" dirty="0"/>
              <a:t>Each story is real but has been depersonalised to protect people’s personal information.</a:t>
            </a:r>
          </a:p>
          <a:p>
            <a:r>
              <a:rPr lang="en-GB" dirty="0"/>
              <a:t>Colleagues want to share their stories to help line managers and team mates learn more about what it feels like to experience menopause while at work. Gaps in support are evident, but there are also positive experiences to learn from.</a:t>
            </a:r>
          </a:p>
          <a:p>
            <a:r>
              <a:rPr lang="en-GB" dirty="0"/>
              <a:t>Each story is followed by some questions to prompt consideration and discussion. </a:t>
            </a:r>
          </a:p>
          <a:p>
            <a:r>
              <a:rPr lang="en-GB" dirty="0"/>
              <a:t>Information is also available on the </a:t>
            </a:r>
            <a:r>
              <a:rPr lang="en-GB" u="sng" dirty="0">
                <a:hlinkClick r:id="rId3"/>
              </a:rPr>
              <a:t>Menopause Network page</a:t>
            </a:r>
            <a:r>
              <a:rPr lang="en-GB" dirty="0"/>
              <a:t> on the Hub where you can go for further advice and support</a:t>
            </a:r>
            <a:endParaRPr lang="en-GB" dirty="0">
              <a:solidFill>
                <a:srgbClr val="FF0000"/>
              </a:solidFill>
            </a:endParaRPr>
          </a:p>
          <a:p>
            <a:endParaRPr lang="en-GB" dirty="0"/>
          </a:p>
        </p:txBody>
      </p:sp>
    </p:spTree>
    <p:extLst>
      <p:ext uri="{BB962C8B-B14F-4D97-AF65-F5344CB8AC3E}">
        <p14:creationId xmlns:p14="http://schemas.microsoft.com/office/powerpoint/2010/main" val="412538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F46C-C795-4411-8201-1FE0087753C7}"/>
              </a:ext>
            </a:extLst>
          </p:cNvPr>
          <p:cNvSpPr>
            <a:spLocks noGrp="1"/>
          </p:cNvSpPr>
          <p:nvPr>
            <p:ph type="title"/>
          </p:nvPr>
        </p:nvSpPr>
        <p:spPr/>
        <p:txBody>
          <a:bodyPr/>
          <a:lstStyle/>
          <a:p>
            <a:r>
              <a:rPr lang="en-GB" dirty="0"/>
              <a:t>Case study 1</a:t>
            </a:r>
          </a:p>
        </p:txBody>
      </p:sp>
      <p:sp>
        <p:nvSpPr>
          <p:cNvPr id="3" name="Content Placeholder 2">
            <a:extLst>
              <a:ext uri="{FF2B5EF4-FFF2-40B4-BE49-F238E27FC236}">
                <a16:creationId xmlns:a16="http://schemas.microsoft.com/office/drawing/2014/main" id="{1E27A136-D886-419C-A43C-34D07B52B66A}"/>
              </a:ext>
            </a:extLst>
          </p:cNvPr>
          <p:cNvSpPr>
            <a:spLocks noGrp="1"/>
          </p:cNvSpPr>
          <p:nvPr>
            <p:ph idx="1"/>
          </p:nvPr>
        </p:nvSpPr>
        <p:spPr/>
        <p:txBody>
          <a:bodyPr>
            <a:normAutofit fontScale="92500" lnSpcReduction="20000"/>
          </a:bodyPr>
          <a:lstStyle/>
          <a:p>
            <a:r>
              <a:rPr lang="en-GB" b="1" dirty="0"/>
              <a:t>Case study 1: “Wishing I could walk away”</a:t>
            </a:r>
            <a:endParaRPr lang="en-GB" dirty="0"/>
          </a:p>
          <a:p>
            <a:r>
              <a:rPr lang="en-GB" dirty="0"/>
              <a:t>My menopause diagnosis came along with other medical issues.  It was a relief there was nothing more serious underlying my health problems. </a:t>
            </a:r>
          </a:p>
          <a:p>
            <a:r>
              <a:rPr lang="en-GB" dirty="0"/>
              <a:t>Dietary changes, HRT and getting myself fitter has helped enormously but nothing prepared me for the ongoing mental health issues - the panic attacks, inability to manage stress as effectively as before, mood swings, low confidence and more often depression.  </a:t>
            </a:r>
          </a:p>
          <a:p>
            <a:r>
              <a:rPr lang="en-GB" dirty="0"/>
              <a:t>Work is supportive to a point.  The medical complaints are more easily understood, menopause far less so. I’ve been referred to EAP.  </a:t>
            </a:r>
          </a:p>
          <a:p>
            <a:r>
              <a:rPr lang="en-GB" dirty="0"/>
              <a:t>Work has become a struggle in what is a tough, demanding and competitive environment. Senior managers seem embarrassed and I sense they feel I’m making excuses for how it impacts at work and judge me and my abilities accordingly. Most days I wish I could simply walk away from it all, it would be easier.  </a:t>
            </a:r>
          </a:p>
          <a:p>
            <a:r>
              <a:rPr lang="en-GB" b="1" dirty="0"/>
              <a:t>Questions for consideration</a:t>
            </a:r>
            <a:endParaRPr lang="en-GB" dirty="0"/>
          </a:p>
          <a:p>
            <a:pPr lvl="0"/>
            <a:r>
              <a:rPr lang="en-GB" dirty="0"/>
              <a:t>Why are some health conditions harder to talk about at work, even very common ones that affect a significant number of staff?</a:t>
            </a:r>
          </a:p>
          <a:p>
            <a:pPr lvl="0"/>
            <a:r>
              <a:rPr lang="en-GB" dirty="0"/>
              <a:t>What are the risks of staying silent on a subject like menopause?</a:t>
            </a:r>
          </a:p>
          <a:p>
            <a:pPr lvl="0"/>
            <a:r>
              <a:rPr lang="en-GB" dirty="0"/>
              <a:t>What could a line manager do in this situation to help support and re-engage the individual affected?</a:t>
            </a:r>
          </a:p>
          <a:p>
            <a:r>
              <a:rPr lang="en-GB" dirty="0"/>
              <a:t> </a:t>
            </a:r>
          </a:p>
          <a:p>
            <a:endParaRPr lang="en-GB" dirty="0"/>
          </a:p>
        </p:txBody>
      </p:sp>
    </p:spTree>
    <p:extLst>
      <p:ext uri="{BB962C8B-B14F-4D97-AF65-F5344CB8AC3E}">
        <p14:creationId xmlns:p14="http://schemas.microsoft.com/office/powerpoint/2010/main" val="104559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36E7-D034-4E33-8538-C46FCA33C5EF}"/>
              </a:ext>
            </a:extLst>
          </p:cNvPr>
          <p:cNvSpPr>
            <a:spLocks noGrp="1"/>
          </p:cNvSpPr>
          <p:nvPr>
            <p:ph type="title"/>
          </p:nvPr>
        </p:nvSpPr>
        <p:spPr/>
        <p:txBody>
          <a:bodyPr/>
          <a:lstStyle/>
          <a:p>
            <a:r>
              <a:rPr lang="en-GB" dirty="0"/>
              <a:t>Case study 2</a:t>
            </a:r>
          </a:p>
        </p:txBody>
      </p:sp>
      <p:sp>
        <p:nvSpPr>
          <p:cNvPr id="3" name="Content Placeholder 2">
            <a:extLst>
              <a:ext uri="{FF2B5EF4-FFF2-40B4-BE49-F238E27FC236}">
                <a16:creationId xmlns:a16="http://schemas.microsoft.com/office/drawing/2014/main" id="{ED6808B2-C2F2-42A1-8DF0-CF1727047C07}"/>
              </a:ext>
            </a:extLst>
          </p:cNvPr>
          <p:cNvSpPr>
            <a:spLocks noGrp="1"/>
          </p:cNvSpPr>
          <p:nvPr>
            <p:ph idx="1"/>
          </p:nvPr>
        </p:nvSpPr>
        <p:spPr>
          <a:xfrm>
            <a:off x="298483" y="1260000"/>
            <a:ext cx="8388317" cy="5415594"/>
          </a:xfrm>
        </p:spPr>
        <p:txBody>
          <a:bodyPr>
            <a:normAutofit fontScale="85000" lnSpcReduction="20000"/>
          </a:bodyPr>
          <a:lstStyle/>
          <a:p>
            <a:r>
              <a:rPr lang="en-GB" sz="2800" dirty="0"/>
              <a:t> </a:t>
            </a:r>
            <a:r>
              <a:rPr lang="en-GB" b="1" dirty="0"/>
              <a:t>Case </a:t>
            </a:r>
            <a:r>
              <a:rPr lang="en-GB" b="1"/>
              <a:t>Study </a:t>
            </a:r>
            <a:r>
              <a:rPr lang="en-GB" b="1" dirty="0"/>
              <a:t>2</a:t>
            </a:r>
            <a:r>
              <a:rPr lang="en-GB" b="1"/>
              <a:t>: </a:t>
            </a:r>
            <a:r>
              <a:rPr lang="en-GB" b="1" dirty="0"/>
              <a:t>“Scoffed at…”</a:t>
            </a:r>
            <a:endParaRPr lang="en-GB" dirty="0"/>
          </a:p>
          <a:p>
            <a:r>
              <a:rPr lang="en-GB" dirty="0"/>
              <a:t>I suffered the almost instantaneous switch into the menopause.</a:t>
            </a:r>
          </a:p>
          <a:p>
            <a:r>
              <a:rPr lang="en-GB" dirty="0"/>
              <a:t>The hot flushes were debilitating and many throughout the day. I organised a fan, but other members of my team used it, leaving me to have to ask to use it. I was embarrassed at constantly having to request it, feeling stressed if it wasn’t on hand as and when I needed it. This drew attention to me which was the last thing I wanted to do, making my hot flushes and menopause a ‘topic’.</a:t>
            </a:r>
          </a:p>
          <a:p>
            <a:r>
              <a:rPr lang="en-GB" dirty="0"/>
              <a:t>My line manager (female) has no interest in discussing the menopause and another colleague makes negative remarks. It is seen as a weakness and something that draws negative comments to be made.</a:t>
            </a:r>
          </a:p>
          <a:p>
            <a:r>
              <a:rPr lang="en-GB" dirty="0"/>
              <a:t>This attitude is belittling and leads me and others to try to pretend we are not menopausal as it is seen as a negative condition; in fact, </a:t>
            </a:r>
            <a:r>
              <a:rPr lang="en-GB" i="1" dirty="0"/>
              <a:t>scoffed at</a:t>
            </a:r>
            <a:r>
              <a:rPr lang="en-GB" dirty="0"/>
              <a:t> is probably the best description. </a:t>
            </a:r>
          </a:p>
          <a:p>
            <a:r>
              <a:rPr lang="en-GB" dirty="0"/>
              <a:t>After a lot of trial and error I have changed learned what changes I can make. The usual suspects of caffeine and sugar and alcohol make my flushes worse and keeping active makes things a lot better!</a:t>
            </a:r>
          </a:p>
          <a:p>
            <a:r>
              <a:rPr lang="en-GB" dirty="0"/>
              <a:t>The insomnia is an ongoing problem. Working from home makes this more manageable.</a:t>
            </a:r>
          </a:p>
          <a:p>
            <a:endParaRPr lang="en-GB" b="1" dirty="0"/>
          </a:p>
          <a:p>
            <a:r>
              <a:rPr lang="en-GB" b="1" dirty="0"/>
              <a:t>Questions for consideration</a:t>
            </a:r>
            <a:endParaRPr lang="en-GB" dirty="0"/>
          </a:p>
          <a:p>
            <a:pPr lvl="0"/>
            <a:r>
              <a:rPr lang="en-GB" dirty="0"/>
              <a:t>The law says if an employer knows a reasonable adjustment is needed to support a colleague managing a health condition or disability, the employer should not wait to be asked to provide it. How could a line manager in this situation be proactive and prevent the employee needing to re-request their adjustment (the fan)?</a:t>
            </a:r>
          </a:p>
          <a:p>
            <a:pPr lvl="0"/>
            <a:r>
              <a:rPr lang="en-GB" dirty="0"/>
              <a:t>How can a team leader help everyone understand the importance of adjustments (like a fan) for staff experiencing menopause symptoms at work, without sharing on private information?</a:t>
            </a:r>
          </a:p>
          <a:p>
            <a:pPr lvl="0"/>
            <a:r>
              <a:rPr lang="en-GB" dirty="0"/>
              <a:t>Flexible working can be considered a reasonable adjustment to help manage symptoms of a long-term condition like menopause. What different types of flexible working could you offer a colleague in this situation to help them fulfil their duties?</a:t>
            </a:r>
          </a:p>
          <a:p>
            <a:r>
              <a:rPr lang="en-GB" b="1" dirty="0"/>
              <a:t> </a:t>
            </a:r>
            <a:endParaRPr lang="en-GB" dirty="0"/>
          </a:p>
          <a:p>
            <a:endParaRPr lang="en-GB" sz="2800" dirty="0"/>
          </a:p>
          <a:p>
            <a:endParaRPr lang="en-GB" dirty="0"/>
          </a:p>
        </p:txBody>
      </p:sp>
    </p:spTree>
    <p:extLst>
      <p:ext uri="{BB962C8B-B14F-4D97-AF65-F5344CB8AC3E}">
        <p14:creationId xmlns:p14="http://schemas.microsoft.com/office/powerpoint/2010/main" val="10226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BF1C-85A2-4E07-8E9E-F155476EE706}"/>
              </a:ext>
            </a:extLst>
          </p:cNvPr>
          <p:cNvSpPr>
            <a:spLocks noGrp="1"/>
          </p:cNvSpPr>
          <p:nvPr>
            <p:ph type="title"/>
          </p:nvPr>
        </p:nvSpPr>
        <p:spPr/>
        <p:txBody>
          <a:bodyPr/>
          <a:lstStyle/>
          <a:p>
            <a:r>
              <a:rPr lang="en-GB" dirty="0"/>
              <a:t>Does your workplace have any of the following?</a:t>
            </a:r>
          </a:p>
        </p:txBody>
      </p:sp>
      <p:sp>
        <p:nvSpPr>
          <p:cNvPr id="8" name="Content Placeholder 7">
            <a:extLst>
              <a:ext uri="{FF2B5EF4-FFF2-40B4-BE49-F238E27FC236}">
                <a16:creationId xmlns:a16="http://schemas.microsoft.com/office/drawing/2014/main" id="{D3E33F0B-D28A-4B14-8119-7DDDC87CAB04}"/>
              </a:ext>
            </a:extLst>
          </p:cNvPr>
          <p:cNvSpPr>
            <a:spLocks noGrp="1"/>
          </p:cNvSpPr>
          <p:nvPr>
            <p:ph idx="1"/>
          </p:nvPr>
        </p:nvSpPr>
        <p:spPr/>
        <p:txBody>
          <a:bodyPr/>
          <a:lstStyle/>
          <a:p>
            <a:endParaRPr lang="en-GB" dirty="0"/>
          </a:p>
          <a:p>
            <a:pPr algn="ctr"/>
            <a:r>
              <a:rPr lang="en-GB" dirty="0"/>
              <a:t>A menopause policy and/or guidance</a:t>
            </a:r>
          </a:p>
          <a:p>
            <a:pPr algn="ctr"/>
            <a:r>
              <a:rPr lang="en-GB" dirty="0"/>
              <a:t>Workplace adjustments</a:t>
            </a:r>
          </a:p>
          <a:p>
            <a:pPr algn="ctr"/>
            <a:r>
              <a:rPr lang="en-GB" dirty="0"/>
              <a:t>Line manager training</a:t>
            </a:r>
          </a:p>
          <a:p>
            <a:endParaRPr lang="en-GB" dirty="0"/>
          </a:p>
          <a:p>
            <a:endParaRPr lang="en-GB" dirty="0"/>
          </a:p>
          <a:p>
            <a:endParaRPr lang="en-GB" dirty="0"/>
          </a:p>
          <a:p>
            <a:endParaRPr lang="en-GB" dirty="0"/>
          </a:p>
        </p:txBody>
      </p:sp>
      <p:pic>
        <p:nvPicPr>
          <p:cNvPr id="11" name="Picture 10" descr="A picture containing drawing&#10;&#10;Description automatically generated">
            <a:extLst>
              <a:ext uri="{FF2B5EF4-FFF2-40B4-BE49-F238E27FC236}">
                <a16:creationId xmlns:a16="http://schemas.microsoft.com/office/drawing/2014/main" id="{D16DF455-338C-4391-B631-44EBE59A4B7C}"/>
              </a:ext>
            </a:extLst>
          </p:cNvPr>
          <p:cNvPicPr>
            <a:picLocks noChangeAspect="1"/>
          </p:cNvPicPr>
          <p:nvPr/>
        </p:nvPicPr>
        <p:blipFill>
          <a:blip r:embed="rId3"/>
          <a:stretch>
            <a:fillRect/>
          </a:stretch>
        </p:blipFill>
        <p:spPr>
          <a:xfrm>
            <a:off x="2319337" y="3291667"/>
            <a:ext cx="4505325" cy="2114550"/>
          </a:xfrm>
          <a:prstGeom prst="rect">
            <a:avLst/>
          </a:prstGeom>
        </p:spPr>
      </p:pic>
    </p:spTree>
    <p:extLst>
      <p:ext uri="{BB962C8B-B14F-4D97-AF65-F5344CB8AC3E}">
        <p14:creationId xmlns:p14="http://schemas.microsoft.com/office/powerpoint/2010/main" val="227806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arn(inVertical)">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circle(in)">
                                      <p:cBhvr>
                                        <p:cTn id="18"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3DCE-6810-4FD0-AFBA-49C8FB4567B9}"/>
              </a:ext>
            </a:extLst>
          </p:cNvPr>
          <p:cNvSpPr>
            <a:spLocks noGrp="1"/>
          </p:cNvSpPr>
          <p:nvPr>
            <p:ph type="title"/>
          </p:nvPr>
        </p:nvSpPr>
        <p:spPr/>
        <p:txBody>
          <a:bodyPr/>
          <a:lstStyle/>
          <a:p>
            <a:r>
              <a:rPr lang="en-GB" dirty="0"/>
              <a:t>Useful resources</a:t>
            </a:r>
          </a:p>
        </p:txBody>
      </p:sp>
      <p:sp>
        <p:nvSpPr>
          <p:cNvPr id="3" name="Content Placeholder 2">
            <a:extLst>
              <a:ext uri="{FF2B5EF4-FFF2-40B4-BE49-F238E27FC236}">
                <a16:creationId xmlns:a16="http://schemas.microsoft.com/office/drawing/2014/main" id="{3803F8DC-EAE9-42FB-A816-AB3DA27317AB}"/>
              </a:ext>
            </a:extLst>
          </p:cNvPr>
          <p:cNvSpPr>
            <a:spLocks noGrp="1"/>
          </p:cNvSpPr>
          <p:nvPr>
            <p:ph idx="1"/>
          </p:nvPr>
        </p:nvSpPr>
        <p:spPr/>
        <p:txBody>
          <a:bodyPr/>
          <a:lstStyle/>
          <a:p>
            <a:r>
              <a:rPr lang="en-GB" dirty="0">
                <a:hlinkClick r:id="rId2"/>
              </a:rPr>
              <a:t>https://www.nhsemployers.org/your-workforce/retain-and-improve/staff-experience/health-and-wellbeing/protecting-staff-and-preventing-ill-health/taking-a-targeted-approach/menopause-in-the-workplace</a:t>
            </a:r>
            <a:endParaRPr lang="en-GB" dirty="0"/>
          </a:p>
          <a:p>
            <a:endParaRPr lang="en-GB" dirty="0"/>
          </a:p>
          <a:p>
            <a:r>
              <a:rPr lang="en-GB" dirty="0">
                <a:hlinkClick r:id="rId3"/>
              </a:rPr>
              <a:t>http://www.acas.org.uk/index.aspx?articleid=6752</a:t>
            </a:r>
            <a:endParaRPr lang="en-GB" dirty="0"/>
          </a:p>
          <a:p>
            <a:endParaRPr lang="en-GB" dirty="0"/>
          </a:p>
          <a:p>
            <a:r>
              <a:rPr lang="en-GB" dirty="0">
                <a:hlinkClick r:id="rId4"/>
              </a:rPr>
              <a:t>https://henpicked.net/menopause</a:t>
            </a: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7372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cm_x0020_author xmlns="72668c49-94ea-40d2-beae-2972e9fa7e00" xsi:nil="true"/>
    <HR_x0020_Forms xmlns="72668c49-94ea-40d2-beae-2972e9fa7e00">Absences</HR_x0020_Forms>
    <Grade xmlns="72668c49-94ea-40d2-beae-2972e9fa7e00">1. Administrative Officer</Grade>
    <CATEGORY1 xmlns="72668c49-94ea-40d2-beae-2972e9fa7e00" xsi:nil="true"/>
    <category0 xmlns="72668c49-94ea-40d2-beae-2972e9fa7e00">BARCLAY CARD</category0>
    <Category xmlns="72668c49-94ea-40d2-beae-2972e9fa7e00">Business Continuity Planning</Category>
    <TaxCatchAll xmlns="27748eab-0dbd-4733-9124-bc232bc1c31e"/>
    <_x0030_1_x002e_01_x002e_2016 xmlns="72668c49-94ea-40d2-beae-2972e9fa7e00" xsi:nil="true"/>
    <PublishingExpirationDate xmlns="http://schemas.microsoft.com/sharepoint/v3" xsi:nil="true"/>
    <PublishingStartDate xmlns="http://schemas.microsoft.com/sharepoint/v3" xsi:nil="true"/>
    <i597d6eeb84842e3a6bbc8c9cd5a66ed xmlns="72668c49-94ea-40d2-beae-2972e9fa7e00">
      <Terms xmlns="http://schemas.microsoft.com/office/infopath/2007/PartnerControls"/>
    </i597d6eeb84842e3a6bbc8c9cd5a66ed>
    <ReviewDate xmlns="72668c49-94ea-40d2-beae-2972e9fa7e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C8F2A7E07D1842A196F09D433F46C7" ma:contentTypeVersion="37" ma:contentTypeDescription="Create a new document." ma:contentTypeScope="" ma:versionID="cb8f1b0f8c8b7148f80406716984f210">
  <xsd:schema xmlns:xsd="http://www.w3.org/2001/XMLSchema" xmlns:xs="http://www.w3.org/2001/XMLSchema" xmlns:p="http://schemas.microsoft.com/office/2006/metadata/properties" xmlns:ns1="http://schemas.microsoft.com/sharepoint/v3" xmlns:ns2="72668c49-94ea-40d2-beae-2972e9fa7e00" xmlns:ns3="27748eab-0dbd-4733-9124-bc232bc1c31e" targetNamespace="http://schemas.microsoft.com/office/2006/metadata/properties" ma:root="true" ma:fieldsID="a5f9d6a8f7f9f181b9d8f964948d8bdd" ns1:_="" ns2:_="" ns3:_="">
    <xsd:import namespace="http://schemas.microsoft.com/sharepoint/v3"/>
    <xsd:import namespace="72668c49-94ea-40d2-beae-2972e9fa7e00"/>
    <xsd:import namespace="27748eab-0dbd-4733-9124-bc232bc1c31e"/>
    <xsd:element name="properties">
      <xsd:complexType>
        <xsd:sequence>
          <xsd:element name="documentManagement">
            <xsd:complexType>
              <xsd:all>
                <xsd:element ref="ns2:HR_x0020_Forms" minOccurs="0"/>
                <xsd:element ref="ns2:i597d6eeb84842e3a6bbc8c9cd5a66ed" minOccurs="0"/>
                <xsd:element ref="ns3:TaxCatchAll" minOccurs="0"/>
                <xsd:element ref="ns1:PublishingStartDate" minOccurs="0"/>
                <xsd:element ref="ns1:PublishingExpirationDate" minOccurs="0"/>
                <xsd:element ref="ns2:rcm_x0020_author" minOccurs="0"/>
                <xsd:element ref="ns2:category0"/>
                <xsd:element ref="ns2:Grade"/>
                <xsd:element ref="ns2:Category"/>
                <xsd:element ref="ns2:_x0030_1_x002e_01_x002e_2016" minOccurs="0"/>
                <xsd:element ref="ns2:CATEGORY1"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Re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668c49-94ea-40d2-beae-2972e9fa7e00" elementFormDefault="qualified">
    <xsd:import namespace="http://schemas.microsoft.com/office/2006/documentManagement/types"/>
    <xsd:import namespace="http://schemas.microsoft.com/office/infopath/2007/PartnerControls"/>
    <xsd:element name="HR_x0020_Forms" ma:index="8" nillable="true" ma:displayName="HR Forms" ma:default="Absences" ma:format="Dropdown" ma:internalName="HR_x0020_Forms" ma:readOnly="false">
      <xsd:simpleType>
        <xsd:union memberTypes="dms:Text">
          <xsd:simpleType>
            <xsd:restriction base="dms:Choice">
              <xsd:enumeration value="Absences"/>
              <xsd:enumeration value="General"/>
              <xsd:enumeration value="Leavers"/>
              <xsd:enumeration value="Personal Information"/>
              <xsd:enumeration value="Probation"/>
              <xsd:enumeration value="Recruitment"/>
              <xsd:enumeration value="Starters"/>
              <xsd:enumeration value="Leavers"/>
              <xsd:enumeration value="Training"/>
            </xsd:restriction>
          </xsd:simpleType>
        </xsd:union>
      </xsd:simpleType>
    </xsd:element>
    <xsd:element name="i597d6eeb84842e3a6bbc8c9cd5a66ed" ma:index="10" nillable="true" ma:taxonomy="true" ma:internalName="i597d6eeb84842e3a6bbc8c9cd5a66ed" ma:taxonomyFieldName="RCM_x0020_Thesaurus" ma:displayName="RCM Thesaurus" ma:indexed="true" ma:readOnly="false" ma:fieldId="{2597d6ee-b848-42e3-a6bb-c8c9cd5a66ed}" ma:sspId="909be131-e051-4104-a245-9491c2d76341" ma:termSetId="f05642a1-f0fb-4fa9-b2c7-1241f217e644" ma:anchorId="00000000-0000-0000-0000-000000000000" ma:open="false" ma:isKeyword="false">
      <xsd:complexType>
        <xsd:sequence>
          <xsd:element ref="pc:Terms" minOccurs="0" maxOccurs="1"/>
        </xsd:sequence>
      </xsd:complexType>
    </xsd:element>
    <xsd:element name="rcm_x0020_author" ma:index="14" nillable="true" ma:displayName="rcm author" ma:internalName="rcm_x0020_author" ma:readOnly="false">
      <xsd:simpleType>
        <xsd:restriction base="dms:Text">
          <xsd:maxLength value="255"/>
        </xsd:restriction>
      </xsd:simpleType>
    </xsd:element>
    <xsd:element name="category0" ma:index="15" ma:displayName="category" ma:default="BARCLAY CARD" ma:format="Dropdown" ma:internalName="category0" ma:readOnly="false">
      <xsd:simpleType>
        <xsd:restriction base="dms:Choice">
          <xsd:enumeration value="BARCLAY CARD"/>
          <xsd:enumeration value="EXPENSES CLAIM FORMS"/>
          <xsd:enumeration value="PAY DAY DATES"/>
          <xsd:enumeration value="BACS PAYMENT DATES"/>
          <xsd:enumeration value="ANNUAL REPORTS AND ACCOUNTS PAPERS"/>
          <xsd:enumeration value="PENSIONS DOCUMENTS"/>
          <xsd:enumeration value="MISCELLANEOUS"/>
          <xsd:enumeration value="STANDING FINANCIAL INSTRUCTIONS"/>
        </xsd:restriction>
      </xsd:simpleType>
    </xsd:element>
    <xsd:element name="Grade" ma:index="16" ma:displayName="Grade" ma:default="1. Administrative Officer" ma:format="Dropdown" ma:internalName="Grade" ma:readOnly="false">
      <xsd:simpleType>
        <xsd:restriction base="dms:Choice">
          <xsd:enumeration value="1. Administrative Officer"/>
          <xsd:enumeration value="2. Administrator"/>
          <xsd:enumeration value="3. Organiser"/>
          <xsd:enumeration value="4. Advisor"/>
          <xsd:enumeration value="5. Head ofs"/>
          <xsd:enumeration value="6. Country Directors"/>
          <xsd:enumeration value="7. Directors"/>
        </xsd:restriction>
      </xsd:simpleType>
    </xsd:element>
    <xsd:element name="Category" ma:index="17" ma:displayName="Category" ma:default="Business Continuity Planning" ma:format="Dropdown" ma:internalName="Category" ma:readOnly="false">
      <xsd:simpleType>
        <xsd:restriction base="dms:Choice">
          <xsd:enumeration value="n/a"/>
          <xsd:enumeration value="Business Continuity Planning"/>
          <xsd:enumeration value="Risk Register"/>
          <xsd:enumeration value="Budgets"/>
          <xsd:enumeration value="Corporate Policies"/>
          <xsd:enumeration value="Contracts"/>
        </xsd:restriction>
      </xsd:simpleType>
    </xsd:element>
    <xsd:element name="_x0030_1_x002e_01_x002e_2016" ma:index="18" nillable="true" ma:displayName="01.01.2016" ma:internalName="_x0030_1_x002e_01_x002e_2016" ma:readOnly="false">
      <xsd:simpleType>
        <xsd:restriction base="dms:Text">
          <xsd:maxLength value="255"/>
        </xsd:restriction>
      </xsd:simpleType>
    </xsd:element>
    <xsd:element name="CATEGORY1" ma:index="19" nillable="true" ma:displayName="CATEGORY" ma:description="MOBILE PHONE&#10;RECEPTION&#10;OFFICE TELEPHONE AND DIRECTORY&#10;" ma:internalName="CATEGORY1" ma:readOnly="false">
      <xsd:simpleType>
        <xsd:restriction base="dms:Text">
          <xsd:maxLength value="255"/>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AutoTags" ma:index="26" nillable="true" ma:displayName="Tags" ma:internalName="MediaServiceAutoTags"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ReviewDate" ma:index="30" nillable="true" ma:displayName="Review Date" ma:description="Date that this policy or procedure is due to be reviewed" ma:format="DateOnly" ma:internalName="Review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7748eab-0dbd-4733-9124-bc232bc1c31e"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33de2a9-e322-4d8b-be06-c06bb28360c3}" ma:internalName="TaxCatchAll" ma:showField="CatchAllData" ma:web="27748eab-0dbd-4733-9124-bc232bc1c31e">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0667D7-B122-4D7A-A391-495C4BA837C4}">
  <ds:schemaRefs>
    <ds:schemaRef ds:uri="http://schemas.microsoft.com/sharepoint/v3/contenttype/forms"/>
  </ds:schemaRefs>
</ds:datastoreItem>
</file>

<file path=customXml/itemProps2.xml><?xml version="1.0" encoding="utf-8"?>
<ds:datastoreItem xmlns:ds="http://schemas.openxmlformats.org/officeDocument/2006/customXml" ds:itemID="{7384FE2F-D1B3-4F8D-8808-A43EB1AA4D23}">
  <ds:schemaRefs>
    <ds:schemaRef ds:uri="6218558b-1012-4450-899a-ff091084d047"/>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77890103-030B-47A8-B0B3-DF486D62E9F1}"/>
</file>

<file path=docProps/app.xml><?xml version="1.0" encoding="utf-8"?>
<Properties xmlns="http://schemas.openxmlformats.org/officeDocument/2006/extended-properties" xmlns:vt="http://schemas.openxmlformats.org/officeDocument/2006/docPropsVTypes">
  <TotalTime>769</TotalTime>
  <Words>1538</Words>
  <Application>Microsoft Office PowerPoint</Application>
  <PresentationFormat>On-screen Show (4:3)</PresentationFormat>
  <Paragraphs>93</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Working with the menopause</vt:lpstr>
      <vt:lpstr>The M word</vt:lpstr>
      <vt:lpstr>Body mapping</vt:lpstr>
      <vt:lpstr>PowerPoint Presentation</vt:lpstr>
      <vt:lpstr>The M Word</vt:lpstr>
      <vt:lpstr>Case study 1</vt:lpstr>
      <vt:lpstr>Case study 2</vt:lpstr>
      <vt:lpstr>Does your workplace have any of the following?</vt:lpstr>
      <vt:lpstr>Useful resources</vt:lpstr>
      <vt:lpstr>For further information</vt:lpstr>
    </vt:vector>
  </TitlesOfParts>
  <Company>Brand Fusion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RCM Presentation Template</dc:title>
  <dc:creator>Maskie Maskall</dc:creator>
  <cp:lastModifiedBy>Rae Trotter</cp:lastModifiedBy>
  <cp:revision>85</cp:revision>
  <dcterms:created xsi:type="dcterms:W3CDTF">2015-12-04T14:05:15Z</dcterms:created>
  <dcterms:modified xsi:type="dcterms:W3CDTF">2020-06-22T09:43:47Z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0x0101009BC8F2A7E07D1842A196F09D433F46C7</vt:lpwstr>
  </property>
</Properties>
</file>